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4"/>
  </p:sldMasterIdLst>
  <p:notesMasterIdLst>
    <p:notesMasterId r:id="rId35"/>
  </p:notesMasterIdLst>
  <p:handoutMasterIdLst>
    <p:handoutMasterId r:id="rId36"/>
  </p:handoutMasterIdLst>
  <p:sldIdLst>
    <p:sldId id="286" r:id="rId5"/>
    <p:sldId id="256" r:id="rId6"/>
    <p:sldId id="315" r:id="rId7"/>
    <p:sldId id="257" r:id="rId8"/>
    <p:sldId id="272" r:id="rId9"/>
    <p:sldId id="284" r:id="rId10"/>
    <p:sldId id="295" r:id="rId11"/>
    <p:sldId id="289" r:id="rId12"/>
    <p:sldId id="291" r:id="rId13"/>
    <p:sldId id="296" r:id="rId14"/>
    <p:sldId id="307" r:id="rId15"/>
    <p:sldId id="308" r:id="rId16"/>
    <p:sldId id="309" r:id="rId17"/>
    <p:sldId id="310" r:id="rId18"/>
    <p:sldId id="311" r:id="rId19"/>
    <p:sldId id="312" r:id="rId20"/>
    <p:sldId id="288" r:id="rId21"/>
    <p:sldId id="303" r:id="rId22"/>
    <p:sldId id="299" r:id="rId23"/>
    <p:sldId id="300" r:id="rId24"/>
    <p:sldId id="313" r:id="rId25"/>
    <p:sldId id="298" r:id="rId26"/>
    <p:sldId id="306" r:id="rId27"/>
    <p:sldId id="314" r:id="rId28"/>
    <p:sldId id="297" r:id="rId29"/>
    <p:sldId id="290" r:id="rId30"/>
    <p:sldId id="305" r:id="rId31"/>
    <p:sldId id="304" r:id="rId32"/>
    <p:sldId id="301" r:id="rId33"/>
    <p:sldId id="302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1058E1-2BC0-ED4B-B9D6-DE81E23FC78B}" v="10" dt="2018-05-08T13:48:03.3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0"/>
    <p:restoredTop sz="94599"/>
  </p:normalViewPr>
  <p:slideViewPr>
    <p:cSldViewPr snapToGrid="0">
      <p:cViewPr varScale="1">
        <p:scale>
          <a:sx n="86" d="100"/>
          <a:sy n="86" d="100"/>
        </p:scale>
        <p:origin x="224" y="6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9" d="100"/>
          <a:sy n="129" d="100"/>
        </p:scale>
        <p:origin x="49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Knowles" userId="b56fd525b9370af3" providerId="LiveId" clId="{D61058E1-2BC0-ED4B-B9D6-DE81E23FC78B}"/>
    <pc:docChg chg="addSld modSld">
      <pc:chgData name="Matthew Knowles" userId="b56fd525b9370af3" providerId="LiveId" clId="{D61058E1-2BC0-ED4B-B9D6-DE81E23FC78B}" dt="2018-05-08T13:48:03.328" v="11"/>
      <pc:docMkLst>
        <pc:docMk/>
      </pc:docMkLst>
      <pc:sldChg chg="addSp delSp modSp">
        <pc:chgData name="Matthew Knowles" userId="b56fd525b9370af3" providerId="LiveId" clId="{D61058E1-2BC0-ED4B-B9D6-DE81E23FC78B}" dt="2018-05-08T13:24:52.017" v="5"/>
        <pc:sldMkLst>
          <pc:docMk/>
          <pc:sldMk cId="2032263578" sldId="256"/>
        </pc:sldMkLst>
        <pc:spChg chg="add del mod">
          <ac:chgData name="Matthew Knowles" userId="b56fd525b9370af3" providerId="LiveId" clId="{D61058E1-2BC0-ED4B-B9D6-DE81E23FC78B}" dt="2018-05-08T13:24:44.126" v="2"/>
          <ac:spMkLst>
            <pc:docMk/>
            <pc:sldMk cId="2032263578" sldId="256"/>
            <ac:spMk id="2" creationId="{8B550A96-3BAE-6744-8782-78ED20A6C85A}"/>
          </ac:spMkLst>
        </pc:spChg>
        <pc:spChg chg="del">
          <ac:chgData name="Matthew Knowles" userId="b56fd525b9370af3" providerId="LiveId" clId="{D61058E1-2BC0-ED4B-B9D6-DE81E23FC78B}" dt="2018-05-08T13:24:38.633" v="1"/>
          <ac:spMkLst>
            <pc:docMk/>
            <pc:sldMk cId="2032263578" sldId="256"/>
            <ac:spMk id="3" creationId="{00000000-0000-0000-0000-000000000000}"/>
          </ac:spMkLst>
        </pc:spChg>
        <pc:spChg chg="add del mod">
          <ac:chgData name="Matthew Knowles" userId="b56fd525b9370af3" providerId="LiveId" clId="{D61058E1-2BC0-ED4B-B9D6-DE81E23FC78B}" dt="2018-05-08T13:24:52.017" v="5"/>
          <ac:spMkLst>
            <pc:docMk/>
            <pc:sldMk cId="2032263578" sldId="256"/>
            <ac:spMk id="4" creationId="{43C6F6EE-7855-E749-A614-BE90F7CE5966}"/>
          </ac:spMkLst>
        </pc:spChg>
        <pc:picChg chg="del">
          <ac:chgData name="Matthew Knowles" userId="b56fd525b9370af3" providerId="LiveId" clId="{D61058E1-2BC0-ED4B-B9D6-DE81E23FC78B}" dt="2018-05-08T13:24:31.006" v="0"/>
          <ac:picMkLst>
            <pc:docMk/>
            <pc:sldMk cId="2032263578" sldId="256"/>
            <ac:picMk id="2050" creationId="{00000000-0000-0000-0000-000000000000}"/>
          </ac:picMkLst>
        </pc:picChg>
      </pc:sldChg>
      <pc:sldChg chg="addSp delSp modSp add">
        <pc:chgData name="Matthew Knowles" userId="b56fd525b9370af3" providerId="LiveId" clId="{D61058E1-2BC0-ED4B-B9D6-DE81E23FC78B}" dt="2018-05-08T13:48:03.328" v="11"/>
        <pc:sldMkLst>
          <pc:docMk/>
          <pc:sldMk cId="1437098179" sldId="315"/>
        </pc:sldMkLst>
        <pc:spChg chg="del">
          <ac:chgData name="Matthew Knowles" userId="b56fd525b9370af3" providerId="LiveId" clId="{D61058E1-2BC0-ED4B-B9D6-DE81E23FC78B}" dt="2018-05-08T13:47:44.677" v="7"/>
          <ac:spMkLst>
            <pc:docMk/>
            <pc:sldMk cId="1437098179" sldId="315"/>
            <ac:spMk id="2" creationId="{ED80AB81-3A1A-E549-B68D-B96C33F1E118}"/>
          </ac:spMkLst>
        </pc:spChg>
        <pc:spChg chg="del">
          <ac:chgData name="Matthew Knowles" userId="b56fd525b9370af3" providerId="LiveId" clId="{D61058E1-2BC0-ED4B-B9D6-DE81E23FC78B}" dt="2018-05-08T13:47:47.571" v="8"/>
          <ac:spMkLst>
            <pc:docMk/>
            <pc:sldMk cId="1437098179" sldId="315"/>
            <ac:spMk id="3" creationId="{61BBA9E4-A752-274E-AAC2-B0CA0CA290E3}"/>
          </ac:spMkLst>
        </pc:spChg>
        <pc:spChg chg="add del mod">
          <ac:chgData name="Matthew Knowles" userId="b56fd525b9370af3" providerId="LiveId" clId="{D61058E1-2BC0-ED4B-B9D6-DE81E23FC78B}" dt="2018-05-08T13:48:03.328" v="11"/>
          <ac:spMkLst>
            <pc:docMk/>
            <pc:sldMk cId="1437098179" sldId="315"/>
            <ac:spMk id="4" creationId="{5FA4E5A7-CD99-1044-A2D3-E2F80D1B739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0A3DC-BF64-8D4B-9903-08A591857BE2}" type="datetimeFigureOut">
              <a:rPr lang="en-US" smtClean="0"/>
              <a:t>5/8/18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88493-34BB-0849-BB16-71DABCBA5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D5D59-70AD-4881-B086-0E64D7C257F4}" type="datetimeFigureOut">
              <a:rPr lang="en-US"/>
              <a:t>5/8/18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9AC2E-7B07-4714-A4E8-7F47011584A9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84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47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01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Code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Mutation Testing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02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smtClean="0"/>
              <a:pPr/>
              <a:t>5/8/18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21019"/>
            <a:ext cx="12192000" cy="4915082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81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martinfowler.com/articles/refactoring-video-store-js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9EAE66-5FB5-45E2-840F-5A7273F9F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37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E301B6-384E-4DD1-8364-FB590DBEA935}"/>
              </a:ext>
            </a:extLst>
          </p:cNvPr>
          <p:cNvSpPr txBox="1"/>
          <p:nvPr/>
        </p:nvSpPr>
        <p:spPr>
          <a:xfrm>
            <a:off x="8095686" y="6291182"/>
            <a:ext cx="4096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MatthewYKnowles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871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393F2-3429-4740-A553-A86C832A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2FA90-5C7F-4C94-97B7-F095C8DC0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87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393F2-3429-4740-A553-A86C832A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write tests?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4B72E7-3AA8-4392-92CC-BD9700899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52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393F2-3429-4740-A553-A86C832A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Tests?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2FA90-5C7F-4C94-97B7-F095C8DC0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Verify functionality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Defend against unexpected change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When to write them</a:t>
            </a:r>
          </a:p>
        </p:txBody>
      </p:sp>
    </p:spTree>
    <p:extLst>
      <p:ext uri="{BB962C8B-B14F-4D97-AF65-F5344CB8AC3E}">
        <p14:creationId xmlns:p14="http://schemas.microsoft.com/office/powerpoint/2010/main" val="2826377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393F2-3429-4740-A553-A86C832A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Code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2FA90-5C7F-4C94-97B7-F095C8DC0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495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393F2-3429-4740-A553-A86C832A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How is coverage calculated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2FA90-5C7F-4C94-97B7-F095C8DC0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562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393F2-3429-4740-A553-A86C832A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/>
              <a:t>What does this tell you about your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2FA90-5C7F-4C94-97B7-F095C8DC0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310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393F2-3429-4740-A553-A86C832A7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470" y="758952"/>
            <a:ext cx="11261034" cy="3566160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Does this give you confidence to change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2FA90-5C7F-4C94-97B7-F095C8DC0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615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C1CF65-7938-4601-9B89-4E0F9D235D0D}"/>
              </a:ext>
            </a:extLst>
          </p:cNvPr>
          <p:cNvSpPr txBox="1"/>
          <p:nvPr/>
        </p:nvSpPr>
        <p:spPr>
          <a:xfrm>
            <a:off x="6307119" y="6035789"/>
            <a:ext cx="588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https://martinfowler.com/articles/refactoring-video-store-js/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97096-2B3A-4880-B561-79DF44D10407}"/>
              </a:ext>
            </a:extLst>
          </p:cNvPr>
          <p:cNvSpPr txBox="1"/>
          <p:nvPr/>
        </p:nvSpPr>
        <p:spPr>
          <a:xfrm>
            <a:off x="6951092" y="5646579"/>
            <a:ext cx="4138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Fowler blog post on JavaScript Refactoring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1E361D-6B1A-48AF-B811-5E6B25EDB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583" y="1845734"/>
            <a:ext cx="2853549" cy="36204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C9C7EE7-313E-4A6A-9C8E-388421675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Add functionality to legacy 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8EB04-ACB3-48B8-887E-3498E60FC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Code Coverage</a:t>
            </a:r>
          </a:p>
          <a:p>
            <a:pPr marL="0" indent="0">
              <a:buNone/>
            </a:pPr>
            <a:r>
              <a:rPr lang="en-US" dirty="0"/>
              <a:t>Limitations of code coverage</a:t>
            </a:r>
          </a:p>
          <a:p>
            <a:pPr marL="0" indent="0">
              <a:buNone/>
            </a:pPr>
            <a:r>
              <a:rPr lang="en-US" dirty="0"/>
              <a:t>Mutation testing</a:t>
            </a:r>
          </a:p>
          <a:p>
            <a:pPr marL="0" indent="0">
              <a:buNone/>
            </a:pPr>
            <a:r>
              <a:rPr lang="en-US" dirty="0"/>
              <a:t>Simple Design</a:t>
            </a:r>
          </a:p>
          <a:p>
            <a:pPr marL="0" indent="0">
              <a:buNone/>
            </a:pPr>
            <a:r>
              <a:rPr lang="en-US" dirty="0"/>
              <a:t>New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904986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507FA-1FA9-445D-8948-36F76C46F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mutate this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53FB1-0F8D-497A-BAC5-8E15B2451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a &lt; b</a:t>
            </a:r>
          </a:p>
          <a:p>
            <a:r>
              <a:rPr lang="en-US" dirty="0"/>
              <a:t>2. a || b</a:t>
            </a:r>
          </a:p>
          <a:p>
            <a:r>
              <a:rPr lang="en-US" dirty="0"/>
              <a:t>3. a == b</a:t>
            </a:r>
          </a:p>
          <a:p>
            <a:r>
              <a:rPr lang="en-US" dirty="0"/>
              <a:t>4. if(a &gt; b) {return </a:t>
            </a:r>
            <a:r>
              <a:rPr lang="en-US" dirty="0" err="1"/>
              <a:t>a+b</a:t>
            </a:r>
            <a:r>
              <a:rPr lang="en-US" dirty="0"/>
              <a:t>}</a:t>
            </a:r>
          </a:p>
          <a:p>
            <a:r>
              <a:rPr lang="en-US" dirty="0"/>
              <a:t>5. if(b &gt; a) {a++}</a:t>
            </a:r>
          </a:p>
        </p:txBody>
      </p:sp>
    </p:spTree>
    <p:extLst>
      <p:ext uri="{BB962C8B-B14F-4D97-AF65-F5344CB8AC3E}">
        <p14:creationId xmlns:p14="http://schemas.microsoft.com/office/powerpoint/2010/main" val="1847738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942D6-9364-4071-BB31-57BADA1E9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Equivalent Mutant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9426ED-E48C-4A88-8B82-1FC309DA9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403" y="2121538"/>
            <a:ext cx="11426101" cy="3434435"/>
          </a:xfrm>
        </p:spPr>
      </p:pic>
    </p:spTree>
    <p:extLst>
      <p:ext uri="{BB962C8B-B14F-4D97-AF65-F5344CB8AC3E}">
        <p14:creationId xmlns:p14="http://schemas.microsoft.com/office/powerpoint/2010/main" val="385484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263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942D6-9364-4071-BB31-57BADA1E9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Equivalent Mutant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6D68D9-88CE-439B-A6F3-F5E795869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52024"/>
            <a:ext cx="9560297" cy="4360575"/>
          </a:xfrm>
        </p:spPr>
      </p:pic>
    </p:spTree>
    <p:extLst>
      <p:ext uri="{BB962C8B-B14F-4D97-AF65-F5344CB8AC3E}">
        <p14:creationId xmlns:p14="http://schemas.microsoft.com/office/powerpoint/2010/main" val="1232240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952470-A2F5-4CA3-B805-185EDD1BE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09" y="0"/>
            <a:ext cx="9228083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02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16D5C-1EA7-42EC-8344-5C6D3A796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67ABB-98D0-4D1A-93E2-8434737C5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Injects changes into your code and expects a test to fail</a:t>
            </a:r>
          </a:p>
          <a:p>
            <a:r>
              <a:rPr lang="en-US" dirty="0"/>
              <a:t>More confidence in your test’s ability to detect code regression</a:t>
            </a:r>
          </a:p>
          <a:p>
            <a:r>
              <a:rPr lang="en-US" dirty="0"/>
              <a:t>Not all mutants are bad</a:t>
            </a:r>
          </a:p>
          <a:p>
            <a:r>
              <a:rPr lang="en-US" dirty="0"/>
              <a:t>When to run mutation testing</a:t>
            </a:r>
          </a:p>
          <a:p>
            <a:endParaRPr lang="en-US" dirty="0"/>
          </a:p>
          <a:p>
            <a:r>
              <a:rPr lang="en-US" dirty="0"/>
              <a:t>Mutation Testing Frameworks</a:t>
            </a:r>
          </a:p>
          <a:p>
            <a:pPr lvl="1"/>
            <a:r>
              <a:rPr lang="en-US" dirty="0"/>
              <a:t>Stryker – JavaScript</a:t>
            </a:r>
          </a:p>
          <a:p>
            <a:pPr lvl="1"/>
            <a:r>
              <a:rPr lang="en-US" dirty="0" err="1"/>
              <a:t>PiTest</a:t>
            </a:r>
            <a:r>
              <a:rPr lang="en-US" dirty="0"/>
              <a:t> – Java</a:t>
            </a:r>
          </a:p>
          <a:p>
            <a:pPr lvl="1"/>
            <a:r>
              <a:rPr lang="en-US" dirty="0"/>
              <a:t>Visual </a:t>
            </a:r>
            <a:r>
              <a:rPr lang="en-US" dirty="0" err="1"/>
              <a:t>Mutator</a:t>
            </a:r>
            <a:r>
              <a:rPr lang="en-US" dirty="0"/>
              <a:t> – C#</a:t>
            </a:r>
          </a:p>
        </p:txBody>
      </p:sp>
    </p:spTree>
    <p:extLst>
      <p:ext uri="{BB962C8B-B14F-4D97-AF65-F5344CB8AC3E}">
        <p14:creationId xmlns:p14="http://schemas.microsoft.com/office/powerpoint/2010/main" val="1316922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2E9D0B-F359-41B4-8E4E-98CDC79FBA47}"/>
              </a:ext>
            </a:extLst>
          </p:cNvPr>
          <p:cNvSpPr/>
          <p:nvPr/>
        </p:nvSpPr>
        <p:spPr>
          <a:xfrm>
            <a:off x="583095" y="593180"/>
            <a:ext cx="10439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9323C"/>
                </a:solidFill>
                <a:latin typeface="FrescoPlusNormal"/>
              </a:rPr>
              <a:t>As hard-nosed as I am about TDD as a necessary discipline; if I saw a team using mutation testing to guarantee the semantic stability of a test-after suite; I would smile, and nod, and consider them to be highly professional. (I would also suggest that they work test-first in order to streamline their effort.)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531C4-1BAC-4F27-8333-F4C3303BB539}"/>
              </a:ext>
            </a:extLst>
          </p:cNvPr>
          <p:cNvSpPr txBox="1"/>
          <p:nvPr/>
        </p:nvSpPr>
        <p:spPr>
          <a:xfrm>
            <a:off x="5237922" y="3916017"/>
            <a:ext cx="6416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-Robert Martin (Uncle Bob)</a:t>
            </a:r>
          </a:p>
        </p:txBody>
      </p:sp>
    </p:spTree>
    <p:extLst>
      <p:ext uri="{BB962C8B-B14F-4D97-AF65-F5344CB8AC3E}">
        <p14:creationId xmlns:p14="http://schemas.microsoft.com/office/powerpoint/2010/main" val="3034850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E5896-1F92-4D11-B560-807F9A138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674D1-88B7-45DA-B442-87D8EF1A2799}"/>
              </a:ext>
            </a:extLst>
          </p:cNvPr>
          <p:cNvSpPr txBox="1"/>
          <p:nvPr/>
        </p:nvSpPr>
        <p:spPr>
          <a:xfrm>
            <a:off x="7563678" y="5565913"/>
            <a:ext cx="4533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@</a:t>
            </a:r>
            <a:r>
              <a:rPr lang="en-US" sz="4000" dirty="0" err="1"/>
              <a:t>MatthewYKnowles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7D5BB-0BA2-4D67-8C3C-DC264DA7BFF7}"/>
              </a:ext>
            </a:extLst>
          </p:cNvPr>
          <p:cNvSpPr txBox="1"/>
          <p:nvPr/>
        </p:nvSpPr>
        <p:spPr>
          <a:xfrm>
            <a:off x="1097280" y="4273826"/>
            <a:ext cx="62557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Special Thanks to:</a:t>
            </a:r>
          </a:p>
          <a:p>
            <a:r>
              <a:rPr lang="en-US" dirty="0"/>
              <a:t>Filip van </a:t>
            </a:r>
            <a:r>
              <a:rPr lang="en-US" dirty="0" err="1"/>
              <a:t>Laenen</a:t>
            </a:r>
            <a:r>
              <a:rPr lang="en-US" dirty="0"/>
              <a:t> – Mutation Testing: Better Code by Making Bugs</a:t>
            </a:r>
          </a:p>
          <a:p>
            <a:r>
              <a:rPr lang="en-US" dirty="0"/>
              <a:t>Martin Fowler - Refactoring</a:t>
            </a:r>
          </a:p>
        </p:txBody>
      </p:sp>
    </p:spTree>
    <p:extLst>
      <p:ext uri="{BB962C8B-B14F-4D97-AF65-F5344CB8AC3E}">
        <p14:creationId xmlns:p14="http://schemas.microsoft.com/office/powerpoint/2010/main" val="659864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57A1-8570-4B6C-AB10-31647202D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Functionality for Rental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9A035-253C-4421-85A7-A81D7C33D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Add a foreign movie to the rental store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Format the receipt for html instead of string</a:t>
            </a:r>
          </a:p>
          <a:p>
            <a:pPr marL="292608" lvl="1" indent="0">
              <a:buNone/>
            </a:pPr>
            <a:r>
              <a:rPr lang="en-US" dirty="0"/>
              <a:t>&lt;h1&gt;Rental Record for matthew&lt;/h1&gt;</a:t>
            </a:r>
          </a:p>
          <a:p>
            <a:pPr marL="292608" lvl="1" indent="0">
              <a:buNone/>
            </a:pPr>
            <a:r>
              <a:rPr lang="en-US" dirty="0"/>
              <a:t>&lt;table&gt;</a:t>
            </a:r>
          </a:p>
          <a:p>
            <a:pPr marL="292608" lvl="1" indent="0">
              <a:buNone/>
            </a:pPr>
            <a:r>
              <a:rPr lang="en-US" dirty="0"/>
              <a:t>     &lt;</a:t>
            </a:r>
            <a:r>
              <a:rPr lang="en-US" dirty="0" err="1"/>
              <a:t>tr</a:t>
            </a:r>
            <a:r>
              <a:rPr lang="en-US" dirty="0"/>
              <a:t>&gt;&lt;td&gt;Cars 2&lt;/td&gt;&lt;td&gt;1.5&lt;/td&gt;&lt;/</a:t>
            </a:r>
            <a:r>
              <a:rPr lang="en-US" dirty="0" err="1"/>
              <a:t>tr</a:t>
            </a:r>
            <a:r>
              <a:rPr lang="en-US" dirty="0"/>
              <a:t>&gt;</a:t>
            </a:r>
          </a:p>
          <a:p>
            <a:pPr marL="292608" lvl="1" indent="0">
              <a:buNone/>
            </a:pPr>
            <a:r>
              <a:rPr lang="en-US" dirty="0"/>
              <a:t>     &lt;</a:t>
            </a:r>
            <a:r>
              <a:rPr lang="en-US" dirty="0" err="1"/>
              <a:t>tr</a:t>
            </a:r>
            <a:r>
              <a:rPr lang="en-US" dirty="0"/>
              <a:t>&gt;&lt;td&gt;Dunkirk&lt;/td&gt;&lt;td&gt;9&lt;/td&gt;&lt;/</a:t>
            </a:r>
            <a:r>
              <a:rPr lang="en-US" dirty="0" err="1"/>
              <a:t>tr</a:t>
            </a:r>
            <a:r>
              <a:rPr lang="en-US" dirty="0"/>
              <a:t>&gt;</a:t>
            </a:r>
          </a:p>
          <a:p>
            <a:pPr marL="292608" lvl="1" indent="0">
              <a:buNone/>
            </a:pPr>
            <a:r>
              <a:rPr lang="en-US" dirty="0"/>
              <a:t>&lt;/table&gt;</a:t>
            </a:r>
          </a:p>
          <a:p>
            <a:pPr marL="292608" lvl="1" indent="0">
              <a:buNone/>
            </a:pPr>
            <a:r>
              <a:rPr lang="en-US" dirty="0"/>
              <a:t>&lt;p&gt;Amount owed is &lt;b&gt;10.5&lt;/b&gt;&lt;/p&gt;</a:t>
            </a:r>
          </a:p>
          <a:p>
            <a:pPr marL="292608" lvl="1" indent="0">
              <a:buNone/>
            </a:pPr>
            <a:r>
              <a:rPr lang="en-US" dirty="0"/>
              <a:t>&lt;p&gt;You earned &lt;b&gt;3&lt;/b&gt; frequent renter points&lt;/p&gt;</a:t>
            </a:r>
          </a:p>
          <a:p>
            <a:pPr marL="201168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628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598659-1D5A-4371-A59E-8B34D7D8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the Exercise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CB72A6-BF9D-4229-B117-F69EC393E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Command Line</a:t>
            </a:r>
          </a:p>
          <a:p>
            <a:pPr lvl="1"/>
            <a:r>
              <a:rPr lang="en-US" dirty="0"/>
              <a:t>$ git clone https://github.com/greatersum/refactoring-exercise-javascript.git</a:t>
            </a:r>
          </a:p>
          <a:p>
            <a:pPr lvl="1"/>
            <a:r>
              <a:rPr lang="en-US" dirty="0"/>
              <a:t>$ cd .\refactoring-exercise-</a:t>
            </a:r>
            <a:r>
              <a:rPr lang="en-US" dirty="0" err="1"/>
              <a:t>javascript</a:t>
            </a:r>
            <a:r>
              <a:rPr lang="en-US" dirty="0"/>
              <a:t>\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pPr lvl="1"/>
            <a:r>
              <a:rPr lang="en-US" dirty="0"/>
              <a:t>$ code .</a:t>
            </a:r>
          </a:p>
          <a:p>
            <a:endParaRPr lang="en-US" dirty="0"/>
          </a:p>
          <a:p>
            <a:pPr marL="201168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728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598659-1D5A-4371-A59E-8B34D7D8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code and run tests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CB72A6-BF9D-4229-B117-F69EC393E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en-US" dirty="0"/>
              <a:t>From the Command Line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npm</a:t>
            </a:r>
            <a:r>
              <a:rPr lang="en-US" dirty="0"/>
              <a:t> test</a:t>
            </a:r>
          </a:p>
          <a:p>
            <a:pPr marL="201168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14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598659-1D5A-4371-A59E-8B34D7D8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CB72A6-BF9D-4229-B117-F69EC393E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From the Command Line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npm</a:t>
            </a:r>
            <a:r>
              <a:rPr lang="en-US" dirty="0"/>
              <a:t> install karma-coverage --save-dev</a:t>
            </a:r>
          </a:p>
          <a:p>
            <a:pPr marL="0" indent="0">
              <a:buNone/>
            </a:pPr>
            <a:r>
              <a:rPr lang="en-US" dirty="0"/>
              <a:t>In Karma.conf.js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Add ‘coverage’ to reporters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Add '</a:t>
            </a:r>
            <a:r>
              <a:rPr lang="en-US" dirty="0" err="1"/>
              <a:t>src</a:t>
            </a:r>
            <a:r>
              <a:rPr lang="en-US" dirty="0"/>
              <a:t>/**/*.</a:t>
            </a:r>
            <a:r>
              <a:rPr lang="en-US" dirty="0" err="1"/>
              <a:t>js</a:t>
            </a:r>
            <a:r>
              <a:rPr lang="en-US" dirty="0"/>
              <a:t>': ['coverage'] to preprocessors</a:t>
            </a:r>
          </a:p>
        </p:txBody>
      </p:sp>
    </p:spTree>
    <p:extLst>
      <p:ext uri="{BB962C8B-B14F-4D97-AF65-F5344CB8AC3E}">
        <p14:creationId xmlns:p14="http://schemas.microsoft.com/office/powerpoint/2010/main" val="2582100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2D050-5DF8-4395-BD55-6D911CE3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Stryker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FF8ED-7FF1-43BB-8B90-6CC108E06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"stryker": "^0.6.7",</a:t>
            </a:r>
          </a:p>
          <a:p>
            <a:r>
              <a:rPr lang="nb-NO" dirty="0"/>
              <a:t>"stryker-api": "^0.5.6",</a:t>
            </a:r>
          </a:p>
          <a:p>
            <a:r>
              <a:rPr lang="nb-NO" dirty="0"/>
              <a:t>"stryker-html-reporter": "^0.4.7",</a:t>
            </a:r>
          </a:p>
          <a:p>
            <a:r>
              <a:rPr lang="nb-NO" dirty="0"/>
              <a:t>"stryker-jasmine": "^0.2.7",</a:t>
            </a:r>
          </a:p>
          <a:p>
            <a:r>
              <a:rPr lang="nb-NO" dirty="0"/>
              <a:t>"stryker-karma-runner": "^0.4.5"</a:t>
            </a:r>
          </a:p>
        </p:txBody>
      </p:sp>
    </p:spTree>
    <p:extLst>
      <p:ext uri="{BB962C8B-B14F-4D97-AF65-F5344CB8AC3E}">
        <p14:creationId xmlns:p14="http://schemas.microsoft.com/office/powerpoint/2010/main" val="3728407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098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E1B33-9D71-4C71-8253-9C90B4D91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Stryker Config (stryker.conf.js)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51CD8-DF9C-408C-A542-F120B65BD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module.exports</a:t>
            </a:r>
            <a:r>
              <a:rPr lang="en-US" dirty="0"/>
              <a:t> = function (config) {</a:t>
            </a:r>
          </a:p>
          <a:p>
            <a:r>
              <a:rPr lang="en-US" dirty="0" err="1"/>
              <a:t>config.set</a:t>
            </a:r>
            <a:r>
              <a:rPr lang="en-US" dirty="0"/>
              <a:t>({</a:t>
            </a:r>
          </a:p>
          <a:p>
            <a:r>
              <a:rPr lang="en-US" dirty="0" err="1"/>
              <a:t>testRunner</a:t>
            </a:r>
            <a:r>
              <a:rPr lang="en-US" dirty="0"/>
              <a:t>: 'karma',</a:t>
            </a:r>
          </a:p>
          <a:p>
            <a:r>
              <a:rPr lang="en-US" dirty="0" err="1"/>
              <a:t>testFramework</a:t>
            </a:r>
            <a:r>
              <a:rPr lang="en-US" dirty="0"/>
              <a:t>: 'jasmine',</a:t>
            </a:r>
          </a:p>
          <a:p>
            <a:r>
              <a:rPr lang="en-US" dirty="0" err="1"/>
              <a:t>coverageAnalysis</a:t>
            </a:r>
            <a:r>
              <a:rPr lang="en-US" dirty="0"/>
              <a:t>: '</a:t>
            </a:r>
            <a:r>
              <a:rPr lang="en-US" dirty="0" err="1"/>
              <a:t>perTest</a:t>
            </a:r>
            <a:r>
              <a:rPr lang="en-US" dirty="0"/>
              <a:t>',</a:t>
            </a:r>
          </a:p>
          <a:p>
            <a:r>
              <a:rPr lang="en-US" dirty="0"/>
              <a:t>reporter: ['html', 'progress'],</a:t>
            </a:r>
          </a:p>
          <a:p>
            <a:r>
              <a:rPr lang="en-US" dirty="0" err="1"/>
              <a:t>karmaConfigFile</a:t>
            </a:r>
            <a:r>
              <a:rPr lang="en-US" dirty="0"/>
              <a:t>: 'karma.conf.js',</a:t>
            </a:r>
          </a:p>
          <a:p>
            <a:r>
              <a:rPr lang="en-US" dirty="0"/>
              <a:t>mutate: ['</a:t>
            </a:r>
            <a:r>
              <a:rPr lang="en-US" dirty="0" err="1"/>
              <a:t>src</a:t>
            </a:r>
            <a:r>
              <a:rPr lang="en-US" dirty="0"/>
              <a:t>/**/*.</a:t>
            </a:r>
            <a:r>
              <a:rPr lang="en-US" dirty="0" err="1"/>
              <a:t>js</a:t>
            </a:r>
            <a:r>
              <a:rPr lang="en-US" dirty="0"/>
              <a:t>']</a:t>
            </a:r>
          </a:p>
          <a:p>
            <a:r>
              <a:rPr lang="en-US" dirty="0"/>
              <a:t>});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462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339824" y="0"/>
            <a:ext cx="68583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81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61343" y="4343400"/>
            <a:ext cx="5202616" cy="0"/>
          </a:xfrm>
          <a:prstGeom prst="line">
            <a:avLst/>
          </a:prstGeom>
          <a:ln w="635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/Users/pete/Google Drive/GADO/Code Camp/Atlanta Code Camp 2016/ivision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1" y="2722726"/>
            <a:ext cx="4295968" cy="1160998"/>
          </a:xfrm>
          <a:prstGeom prst="rect">
            <a:avLst/>
          </a:prstGeom>
          <a:noFill/>
        </p:spPr>
      </p:pic>
      <p:pic>
        <p:nvPicPr>
          <p:cNvPr id="7" name="Picture 6" descr="/Users/pete/Google Drive/GADO/Code Camp/Atlanta Code Camp 2017/AgileThought_Logo_RGB_3808w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32" y="791387"/>
            <a:ext cx="4020297" cy="1179287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15" y="4831007"/>
            <a:ext cx="4026517" cy="11811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1344" y="758952"/>
            <a:ext cx="5542398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Platinum Sponsors</a:t>
            </a:r>
          </a:p>
        </p:txBody>
      </p:sp>
    </p:spTree>
    <p:extLst>
      <p:ext uri="{BB962C8B-B14F-4D97-AF65-F5344CB8AC3E}">
        <p14:creationId xmlns:p14="http://schemas.microsoft.com/office/powerpoint/2010/main" val="2166355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Party – Dave &amp; Busters</a:t>
            </a:r>
            <a:br>
              <a:rPr lang="en-US"/>
            </a:br>
            <a:r>
              <a:rPr lang="en-US" b="1"/>
              <a:t> 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553" y="1867284"/>
            <a:ext cx="5717127" cy="4022725"/>
          </a:xfrm>
        </p:spPr>
      </p:pic>
      <p:sp>
        <p:nvSpPr>
          <p:cNvPr id="6" name="TextBox 5"/>
          <p:cNvSpPr txBox="1"/>
          <p:nvPr/>
        </p:nvSpPr>
        <p:spPr>
          <a:xfrm>
            <a:off x="1346886" y="2014151"/>
            <a:ext cx="2903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2215 D&amp;B Drive Southeast</a:t>
            </a:r>
            <a:r>
              <a:rPr lang="sv-SE"/>
              <a:t> Marietta, GA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46886" y="2937273"/>
            <a:ext cx="152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Sponsored By: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40" y="3882000"/>
            <a:ext cx="38100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99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 Sponsors</a:t>
            </a:r>
          </a:p>
        </p:txBody>
      </p:sp>
      <p:pic>
        <p:nvPicPr>
          <p:cNvPr id="10" name="Picture 9" descr="/Users/pete/Google Drive/GADO/Code Camp/Atlanta Code Camp 2016/TEKsystems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45" y="2157322"/>
            <a:ext cx="2533879" cy="1112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350" y="2157322"/>
            <a:ext cx="3796554" cy="11121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730" y="2431244"/>
            <a:ext cx="2857500" cy="8382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9F6E65E-4A93-49CF-9468-FE39ED996B53}"/>
              </a:ext>
            </a:extLst>
          </p:cNvPr>
          <p:cNvSpPr txBox="1">
            <a:spLocks/>
          </p:cNvSpPr>
          <p:nvPr/>
        </p:nvSpPr>
        <p:spPr>
          <a:xfrm>
            <a:off x="1097280" y="3689406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Silver Sponsors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F6272-25A9-4208-8B72-B2A3D1E905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887" y="5469719"/>
            <a:ext cx="2940859" cy="45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21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9EAE66-5FB5-45E2-840F-5A7273F9F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37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E301B6-384E-4DD1-8364-FB590DBEA935}"/>
              </a:ext>
            </a:extLst>
          </p:cNvPr>
          <p:cNvSpPr txBox="1"/>
          <p:nvPr/>
        </p:nvSpPr>
        <p:spPr>
          <a:xfrm>
            <a:off x="8095686" y="6291182"/>
            <a:ext cx="4096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MatthewYKnowles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898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BF3E61-21EA-45E1-8E84-FA8F06324451}"/>
              </a:ext>
            </a:extLst>
          </p:cNvPr>
          <p:cNvSpPr txBox="1"/>
          <p:nvPr/>
        </p:nvSpPr>
        <p:spPr>
          <a:xfrm>
            <a:off x="2096128" y="255769"/>
            <a:ext cx="8330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Software already Installed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B86AC5-F2EB-4046-AF5B-5818F8E76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94" y="2287313"/>
            <a:ext cx="3822050" cy="23413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09E57C-40BF-463B-A748-7ECB811CE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261" y="1972887"/>
            <a:ext cx="2938025" cy="26557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8C6730-BEF1-4FED-BF9E-C99906FC2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996" y="1972887"/>
            <a:ext cx="3356913" cy="27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1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BF3E61-21EA-45E1-8E84-FA8F06324451}"/>
              </a:ext>
            </a:extLst>
          </p:cNvPr>
          <p:cNvSpPr txBox="1"/>
          <p:nvPr/>
        </p:nvSpPr>
        <p:spPr>
          <a:xfrm>
            <a:off x="3319152" y="135356"/>
            <a:ext cx="6586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Visual Studio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C9A911-90E8-44CB-A942-887C194B38CC}"/>
              </a:ext>
            </a:extLst>
          </p:cNvPr>
          <p:cNvSpPr txBox="1"/>
          <p:nvPr/>
        </p:nvSpPr>
        <p:spPr>
          <a:xfrm>
            <a:off x="601869" y="1630567"/>
            <a:ext cx="543456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800" dirty="0"/>
              <a:t>Config Changes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4800" dirty="0"/>
              <a:t>Save on pause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4800" dirty="0"/>
              <a:t>Format on save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800" dirty="0"/>
              <a:t>Extensions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4800" dirty="0"/>
              <a:t>View in Browser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13DD9F-6E53-4E5E-86D1-2DDC6484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321" y="1379529"/>
            <a:ext cx="4287728" cy="428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7745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99160317C98446883DA7A878491931" ma:contentTypeVersion="4" ma:contentTypeDescription="Create a new document." ma:contentTypeScope="" ma:versionID="2d7729b7b29f50764a3c06840821d0e4">
  <xsd:schema xmlns:xsd="http://www.w3.org/2001/XMLSchema" xmlns:xs="http://www.w3.org/2001/XMLSchema" xmlns:p="http://schemas.microsoft.com/office/2006/metadata/properties" xmlns:ns2="7593a892-b6d1-4ba1-8e25-d60a4964c0e8" xmlns:ns3="761a9703-5cb6-448b-83f4-083564260088" targetNamespace="http://schemas.microsoft.com/office/2006/metadata/properties" ma:root="true" ma:fieldsID="f5b4a88de65908d36c017bb83a2e6d3b" ns2:_="" ns3:_="">
    <xsd:import namespace="7593a892-b6d1-4ba1-8e25-d60a4964c0e8"/>
    <xsd:import namespace="761a9703-5cb6-448b-83f4-0835642600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93a892-b6d1-4ba1-8e25-d60a4964c0e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1a9703-5cb6-448b-83f4-0835642600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07F7C8-FD25-49A2-ADF0-693B789B55F3}">
  <ds:schemaRefs>
    <ds:schemaRef ds:uri="http://purl.org/dc/dcmitype/"/>
    <ds:schemaRef ds:uri="http://schemas.microsoft.com/office/infopath/2007/PartnerControls"/>
    <ds:schemaRef ds:uri="7593a892-b6d1-4ba1-8e25-d60a4964c0e8"/>
    <ds:schemaRef ds:uri="http://www.w3.org/XML/1998/namespace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761a9703-5cb6-448b-83f4-08356426008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5169916-6A97-44A5-A7F5-716F2D8EB0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93a892-b6d1-4ba1-8e25-d60a4964c0e8"/>
    <ds:schemaRef ds:uri="761a9703-5cb6-448b-83f4-083564260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9FEABAF-EC77-40B6-A415-80B5E7411A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595</Words>
  <Application>Microsoft Macintosh PowerPoint</Application>
  <PresentationFormat>Widescreen</PresentationFormat>
  <Paragraphs>106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FrescoPlusNormal</vt:lpstr>
      <vt:lpstr>Retrospect</vt:lpstr>
      <vt:lpstr>PowerPoint Presentation</vt:lpstr>
      <vt:lpstr>PowerPoint Presentation</vt:lpstr>
      <vt:lpstr>PowerPoint Presentation</vt:lpstr>
      <vt:lpstr>Platinum Sponsors</vt:lpstr>
      <vt:lpstr>After Party – Dave &amp; Busters  </vt:lpstr>
      <vt:lpstr>Gold Sponsors</vt:lpstr>
      <vt:lpstr>PowerPoint Presentation</vt:lpstr>
      <vt:lpstr>PowerPoint Presentation</vt:lpstr>
      <vt:lpstr>PowerPoint Presentation</vt:lpstr>
      <vt:lpstr>Tests</vt:lpstr>
      <vt:lpstr>Why write tests?</vt:lpstr>
      <vt:lpstr>Why Tests?</vt:lpstr>
      <vt:lpstr>Code Coverage</vt:lpstr>
      <vt:lpstr>How is coverage calculated</vt:lpstr>
      <vt:lpstr>What does this tell you about your tests</vt:lpstr>
      <vt:lpstr>Does this give you confidence to change your code</vt:lpstr>
      <vt:lpstr>Add functionality to legacy code</vt:lpstr>
      <vt:lpstr>How would you mutate this code?</vt:lpstr>
      <vt:lpstr>Equivalent Mutant</vt:lpstr>
      <vt:lpstr>Equivalent Mutant</vt:lpstr>
      <vt:lpstr>PowerPoint Presentation</vt:lpstr>
      <vt:lpstr>Mutation Testing</vt:lpstr>
      <vt:lpstr>PowerPoint Presentation</vt:lpstr>
      <vt:lpstr>Questions?</vt:lpstr>
      <vt:lpstr>New Functionality for Rental Store</vt:lpstr>
      <vt:lpstr>Setup the Exercise</vt:lpstr>
      <vt:lpstr>Explore code and run tests</vt:lpstr>
      <vt:lpstr>Code Coverage</vt:lpstr>
      <vt:lpstr>Stryker Packages</vt:lpstr>
      <vt:lpstr>Stryker Config (stryker.conf.js)</vt:lpstr>
    </vt:vector>
  </TitlesOfParts>
  <Manager/>
  <Company/>
  <LinksUpToDate>false</LinksUpToDate>
  <SharedDoc>false</SharedDoc>
  <HyperlinkBase/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Matthew Knowles</cp:lastModifiedBy>
  <cp:revision>47</cp:revision>
  <dcterms:modified xsi:type="dcterms:W3CDTF">2018-05-08T13:48:10Z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0x010100E299160317C98446883DA7A878491931</vt:lpwstr>
  </property>
</Properties>
</file>